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60" r:id="rId3"/>
    <p:sldId id="258" r:id="rId4"/>
    <p:sldId id="266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3" r:id="rId20"/>
    <p:sldId id="275" r:id="rId21"/>
    <p:sldId id="282" r:id="rId22"/>
    <p:sldId id="276" r:id="rId23"/>
    <p:sldId id="278" r:id="rId24"/>
    <p:sldId id="279" r:id="rId25"/>
    <p:sldId id="277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3357B-700C-41F2-88E7-17F245BAC7A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0F0E6-2AD3-4520-AF2E-3A88EE32F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F0E6-2AD3-4520-AF2E-3A88EE32FC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2CD8A1-AA86-4DBD-94C3-15251A124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81F0F8-88E8-42E8-A655-C72F119ED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Sentence fragments:</a:t>
            </a:r>
            <a:br>
              <a:rPr lang="en-US" dirty="0" smtClean="0"/>
            </a:br>
            <a:r>
              <a:rPr lang="en-US" dirty="0" smtClean="0"/>
              <a:t>Putting the puzzle together</a:t>
            </a:r>
            <a:endParaRPr lang="en-US" dirty="0"/>
          </a:p>
        </p:txBody>
      </p:sp>
      <p:pic>
        <p:nvPicPr>
          <p:cNvPr id="5" name="Picture 4" descr="pu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438400"/>
            <a:ext cx="2686050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 and to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fragment sometimes occurs when an   –</a:t>
            </a:r>
            <a:r>
              <a:rPr lang="en-US" i="1" dirty="0" err="1" smtClean="0"/>
              <a:t>ing</a:t>
            </a:r>
            <a:r>
              <a:rPr lang="en-US" dirty="0" smtClean="0"/>
              <a:t> word or </a:t>
            </a:r>
            <a:r>
              <a:rPr lang="en-US" i="1" dirty="0" smtClean="0"/>
              <a:t>to</a:t>
            </a:r>
            <a:r>
              <a:rPr lang="en-US" dirty="0" smtClean="0"/>
              <a:t> appears near the beginning of a word group.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				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i="1" dirty="0" err="1" smtClean="0"/>
              <a:t>ing</a:t>
            </a:r>
            <a:r>
              <a:rPr lang="en-US" dirty="0" smtClean="0"/>
              <a:t>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college students leave assignments until the last minute.  </a:t>
            </a:r>
            <a:r>
              <a:rPr lang="en-US" dirty="0" smtClean="0">
                <a:solidFill>
                  <a:srgbClr val="FF0000"/>
                </a:solidFill>
              </a:rPr>
              <a:t>Hoping they will squeeze by with a passing grade.</a:t>
            </a:r>
          </a:p>
          <a:p>
            <a:r>
              <a:rPr lang="en-US" dirty="0" smtClean="0"/>
              <a:t>Many college students leave assignments until the last minute,  hoping they will squeeze by with a passing grade.</a:t>
            </a:r>
          </a:p>
          <a:p>
            <a:r>
              <a:rPr lang="en-US" dirty="0" smtClean="0"/>
              <a:t>Many college students leave assignments until the last minute and hope they will squeeze by with a passing grade.</a:t>
            </a:r>
          </a:p>
          <a:p>
            <a:endParaRPr lang="en-US" dirty="0" smtClean="0"/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to</a:t>
            </a:r>
            <a:r>
              <a:rPr lang="en-US" dirty="0" smtClean="0"/>
              <a:t>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keeps his daily schedule on his phone.  </a:t>
            </a:r>
            <a:r>
              <a:rPr lang="en-US" dirty="0" smtClean="0">
                <a:solidFill>
                  <a:srgbClr val="FF0000"/>
                </a:solidFill>
              </a:rPr>
              <a:t>To make sure he never misses an appointment.</a:t>
            </a:r>
          </a:p>
          <a:p>
            <a:r>
              <a:rPr lang="en-US" dirty="0" smtClean="0"/>
              <a:t>George keeps his daily schedule on his phone to make sure he never misses an appointment.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detail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added detail fragment often occurs when one is giving examples or elaborating on information in a sentence.  These fragments often begin with </a:t>
            </a:r>
            <a:r>
              <a:rPr lang="en-US" i="1" dirty="0" smtClean="0"/>
              <a:t>for example</a:t>
            </a:r>
            <a:r>
              <a:rPr lang="en-US" dirty="0" smtClean="0"/>
              <a:t>, </a:t>
            </a:r>
            <a:r>
              <a:rPr lang="en-US" i="1" dirty="0" smtClean="0"/>
              <a:t>such as,</a:t>
            </a:r>
            <a:r>
              <a:rPr lang="en-US" dirty="0" smtClean="0"/>
              <a:t> </a:t>
            </a:r>
            <a:r>
              <a:rPr lang="en-US" i="1" dirty="0" smtClean="0"/>
              <a:t>including,</a:t>
            </a:r>
            <a:r>
              <a:rPr lang="en-US" dirty="0" smtClean="0"/>
              <a:t> </a:t>
            </a:r>
            <a:r>
              <a:rPr lang="en-US" i="1" dirty="0" smtClean="0"/>
              <a:t>also</a:t>
            </a:r>
            <a:r>
              <a:rPr lang="en-US" dirty="0" smtClean="0"/>
              <a:t>, or </a:t>
            </a:r>
            <a:r>
              <a:rPr lang="en-US" i="1" dirty="0" smtClean="0"/>
              <a:t>especially</a:t>
            </a:r>
            <a:r>
              <a:rPr lang="en-US" dirty="0" smtClean="0"/>
              <a:t>.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4" name="Picture 3" descr="l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267200"/>
            <a:ext cx="21044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international dishes have been Americanized.  </a:t>
            </a:r>
            <a:r>
              <a:rPr lang="en-US" dirty="0" smtClean="0">
                <a:solidFill>
                  <a:srgbClr val="FF0000"/>
                </a:solidFill>
              </a:rPr>
              <a:t>For example, pizza, tacos, and sushi.</a:t>
            </a:r>
          </a:p>
          <a:p>
            <a:r>
              <a:rPr lang="en-US" dirty="0" smtClean="0"/>
              <a:t>Many international dishes have been Americanized.  For example, pizza, tacos, and sushi are several foods that blend traditional recipes with American preferences.</a:t>
            </a:r>
          </a:p>
          <a:p>
            <a:endParaRPr lang="en-US" dirty="0" smtClean="0"/>
          </a:p>
          <a:p>
            <a:r>
              <a:rPr lang="en-US" dirty="0" smtClean="0"/>
              <a:t>Pensacola State offers many types of degrees.  </a:t>
            </a:r>
            <a:r>
              <a:rPr lang="en-US" dirty="0" smtClean="0">
                <a:solidFill>
                  <a:srgbClr val="FF0000"/>
                </a:solidFill>
              </a:rPr>
              <a:t>Such as associate’s, bachelor’s and technical degrees. </a:t>
            </a:r>
          </a:p>
          <a:p>
            <a:r>
              <a:rPr lang="en-US" dirty="0" smtClean="0"/>
              <a:t>Pensacola State offers many types of degrees, such as associate’s, bachelor’s and technical degrees. 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subject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writers assume that the subject from one sentence will carry over to the following sentence; however, remember that all sentences must have a subject and a verb.</a:t>
            </a:r>
          </a:p>
          <a:p>
            <a:endParaRPr lang="en-US" dirty="0"/>
          </a:p>
        </p:txBody>
      </p:sp>
      <p:pic>
        <p:nvPicPr>
          <p:cNvPr id="4" name="Picture 3" descr="Sherlock-Holmes-coloring-pag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581400"/>
            <a:ext cx="1676400" cy="23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Jim wrote the thank-you note.  </a:t>
            </a:r>
            <a:r>
              <a:rPr lang="en-US" dirty="0" smtClean="0">
                <a:solidFill>
                  <a:srgbClr val="FF0000"/>
                </a:solidFill>
              </a:rPr>
              <a:t>But forgot to mail it.</a:t>
            </a:r>
          </a:p>
          <a:p>
            <a:r>
              <a:rPr lang="en-US" dirty="0" smtClean="0"/>
              <a:t>Jim wrote the thank-you note but forgot to mail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Many students put off studying until the last minute.  </a:t>
            </a:r>
            <a:r>
              <a:rPr lang="en-US" dirty="0" smtClean="0">
                <a:solidFill>
                  <a:srgbClr val="FF0000"/>
                </a:solidFill>
              </a:rPr>
              <a:t>And stay up all night in a panic.</a:t>
            </a:r>
          </a:p>
          <a:p>
            <a:r>
              <a:rPr lang="en-US" dirty="0" smtClean="0"/>
              <a:t>Many </a:t>
            </a:r>
            <a:r>
              <a:rPr lang="en-US" dirty="0" smtClean="0"/>
              <a:t>students put off studying until </a:t>
            </a:r>
            <a:r>
              <a:rPr lang="en-US" dirty="0" smtClean="0"/>
              <a:t>the last minute and stay up all night in a panic.</a:t>
            </a:r>
          </a:p>
          <a:p>
            <a:r>
              <a:rPr lang="en-US" dirty="0" smtClean="0"/>
              <a:t>Many students put off studying until the last </a:t>
            </a:r>
            <a:r>
              <a:rPr lang="en-US" dirty="0" smtClean="0"/>
              <a:t>minute.  As a result, they stay </a:t>
            </a:r>
            <a:r>
              <a:rPr lang="en-US" dirty="0" smtClean="0"/>
              <a:t>up all night in a panic.</a:t>
            </a:r>
          </a:p>
          <a:p>
            <a:endParaRPr lang="en-US" dirty="0" smtClean="0"/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“You complete me!”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124200"/>
            <a:ext cx="7498080" cy="3124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There </a:t>
            </a:r>
            <a:r>
              <a:rPr lang="en-US" dirty="0" smtClean="0"/>
              <a:t>are </a:t>
            </a:r>
            <a:r>
              <a:rPr lang="en-US" dirty="0" smtClean="0"/>
              <a:t>several  </a:t>
            </a:r>
            <a:r>
              <a:rPr lang="en-US" dirty="0" smtClean="0"/>
              <a:t>ways to correct </a:t>
            </a:r>
            <a:r>
              <a:rPr lang="en-US" dirty="0" smtClean="0"/>
              <a:t>fragments:</a:t>
            </a: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dd </a:t>
            </a:r>
            <a:r>
              <a:rPr lang="en-US" dirty="0" smtClean="0"/>
              <a:t>the missing portion that is needed to make a complete sentence.</a:t>
            </a:r>
          </a:p>
          <a:p>
            <a:r>
              <a:rPr lang="en-US" dirty="0" smtClean="0"/>
              <a:t>A</a:t>
            </a:r>
            <a:r>
              <a:rPr lang="en-US" dirty="0" smtClean="0"/>
              <a:t>ttach </a:t>
            </a:r>
            <a:r>
              <a:rPr lang="en-US" dirty="0" smtClean="0"/>
              <a:t>the fragment to an independent clause (complete sentence) </a:t>
            </a:r>
            <a:endParaRPr lang="en-US" dirty="0" smtClean="0"/>
          </a:p>
          <a:p>
            <a:r>
              <a:rPr lang="en-US" dirty="0" smtClean="0"/>
              <a:t>Add the needed words or change the sentence structure in order to attach the fragment to a sentence</a:t>
            </a:r>
            <a:endParaRPr lang="en-US" dirty="0" smtClean="0"/>
          </a:p>
        </p:txBody>
      </p:sp>
      <p:pic>
        <p:nvPicPr>
          <p:cNvPr id="4" name="Content Placeholder 3" descr="yc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914400"/>
            <a:ext cx="2876550" cy="2157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/>
          <a:lstStyle/>
          <a:p>
            <a:r>
              <a:rPr lang="en-US" dirty="0" smtClean="0"/>
              <a:t>Fragment:  </a:t>
            </a:r>
            <a:r>
              <a:rPr lang="en-US" dirty="0" smtClean="0">
                <a:solidFill>
                  <a:srgbClr val="FF0000"/>
                </a:solidFill>
              </a:rPr>
              <a:t>Swerving dangerously toward oncoming traffic.</a:t>
            </a:r>
          </a:p>
          <a:p>
            <a:r>
              <a:rPr lang="en-US" dirty="0" smtClean="0"/>
              <a:t>Subject and verb added: </a:t>
            </a:r>
            <a:r>
              <a:rPr lang="en-US" u="sng" dirty="0" smtClean="0"/>
              <a:t>The car swerved</a:t>
            </a:r>
            <a:r>
              <a:rPr lang="en-US" dirty="0" smtClean="0"/>
              <a:t> dangerously toward oncoming traffic.</a:t>
            </a:r>
          </a:p>
          <a:p>
            <a:r>
              <a:rPr lang="en-US" dirty="0" smtClean="0"/>
              <a:t>Attached to sentence: Swerving dangerously toward oncoming traffic, </a:t>
            </a:r>
            <a:r>
              <a:rPr lang="en-US" u="sng" dirty="0" smtClean="0"/>
              <a:t>the car almost crashed</a:t>
            </a:r>
            <a:r>
              <a:rPr lang="en-US" u="sng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Fragment: Several </a:t>
            </a:r>
            <a:r>
              <a:rPr lang="en-US" dirty="0" smtClean="0"/>
              <a:t>unexpected ingredients are required for this recipe.  </a:t>
            </a:r>
            <a:r>
              <a:rPr lang="en-US" dirty="0" smtClean="0">
                <a:solidFill>
                  <a:srgbClr val="FF0000"/>
                </a:solidFill>
              </a:rPr>
              <a:t>Among them oregano, papaya, and sesame seeds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Added verb: Several </a:t>
            </a:r>
            <a:r>
              <a:rPr lang="en-US" dirty="0" smtClean="0"/>
              <a:t>unexpected ingredients are required for this recipe.  </a:t>
            </a:r>
            <a:r>
              <a:rPr lang="en-US" u="sng" dirty="0" smtClean="0"/>
              <a:t>Among them </a:t>
            </a:r>
            <a:r>
              <a:rPr lang="en-US" u="sng" dirty="0" smtClean="0"/>
              <a:t>are oregano</a:t>
            </a:r>
            <a:r>
              <a:rPr lang="en-US" u="sng" dirty="0" smtClean="0"/>
              <a:t>, papaya, and sesame seeds.</a:t>
            </a:r>
          </a:p>
          <a:p>
            <a:r>
              <a:rPr lang="en-US" dirty="0" smtClean="0"/>
              <a:t>Changed sentence structure:  </a:t>
            </a:r>
            <a:r>
              <a:rPr lang="en-US" u="sng" dirty="0" smtClean="0"/>
              <a:t>Among the several </a:t>
            </a:r>
            <a:r>
              <a:rPr lang="en-US" u="sng" dirty="0" smtClean="0"/>
              <a:t>unexpected ingredients </a:t>
            </a:r>
            <a:r>
              <a:rPr lang="en-US" u="sng" dirty="0" smtClean="0"/>
              <a:t>required </a:t>
            </a:r>
            <a:r>
              <a:rPr lang="en-US" u="sng" dirty="0" smtClean="0"/>
              <a:t>for this </a:t>
            </a:r>
            <a:r>
              <a:rPr lang="en-US" u="sng" dirty="0" smtClean="0"/>
              <a:t>recipe are oregano</a:t>
            </a:r>
            <a:r>
              <a:rPr lang="en-US" u="sng" dirty="0" smtClean="0"/>
              <a:t>, papaya, and sesame seeds.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fragment?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fragment is a group of words that does not express a complete thought.  It may also lack a subject or a verb.  It is considered a fragment if it “pretends” to be a sentence.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Walking his dog.</a:t>
            </a:r>
          </a:p>
          <a:p>
            <a:r>
              <a:rPr lang="en-US" dirty="0" smtClean="0"/>
              <a:t>Burt walking his dog.</a:t>
            </a:r>
          </a:p>
          <a:p>
            <a:r>
              <a:rPr lang="en-US" dirty="0" smtClean="0"/>
              <a:t>At the park.</a:t>
            </a:r>
          </a:p>
          <a:p>
            <a:r>
              <a:rPr lang="en-US" dirty="0" smtClean="0"/>
              <a:t>Because the weather is pleasant.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Fragment or Sentence?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The best boxer in the world. </a:t>
            </a:r>
          </a:p>
          <a:p>
            <a:pPr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(fragment—no verb)</a:t>
            </a:r>
            <a:r>
              <a:rPr lang="en-US" sz="3100" dirty="0" smtClean="0"/>
              <a:t>	</a:t>
            </a: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	</a:t>
            </a:r>
            <a:r>
              <a:rPr lang="en-US" sz="3100" u="sng" dirty="0" smtClean="0"/>
              <a:t>George is </a:t>
            </a:r>
            <a:r>
              <a:rPr lang="en-US" sz="3100" dirty="0" smtClean="0"/>
              <a:t>the best boxer in the world.</a:t>
            </a:r>
            <a:endParaRPr lang="en-US" sz="3100" dirty="0" smtClean="0"/>
          </a:p>
          <a:p>
            <a:r>
              <a:rPr lang="en-US" sz="3100" dirty="0" smtClean="0"/>
              <a:t>Sam rides a subway to work.</a:t>
            </a:r>
          </a:p>
          <a:p>
            <a:pPr>
              <a:buNone/>
            </a:pPr>
            <a:r>
              <a:rPr lang="en-US" sz="3100" dirty="0" smtClean="0">
                <a:solidFill>
                  <a:srgbClr val="92D050"/>
                </a:solidFill>
              </a:rPr>
              <a:t>(sentence)</a:t>
            </a:r>
          </a:p>
          <a:p>
            <a:r>
              <a:rPr lang="en-US" sz="3100" dirty="0" smtClean="0"/>
              <a:t>Ever since I learned to ride a horse. </a:t>
            </a:r>
          </a:p>
          <a:p>
            <a:pPr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(fragment—dependent clause</a:t>
            </a:r>
            <a:r>
              <a:rPr lang="en-US" sz="31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3100" dirty="0" smtClean="0"/>
              <a:t>Ever since I learned to ride a </a:t>
            </a:r>
            <a:r>
              <a:rPr lang="en-US" sz="3100" dirty="0" smtClean="0"/>
              <a:t>horse, </a:t>
            </a:r>
            <a:r>
              <a:rPr lang="en-US" sz="3100" u="sng" dirty="0" smtClean="0"/>
              <a:t>I have had little interest in anything besides riding.</a:t>
            </a:r>
            <a:endParaRPr lang="en-US" sz="3100" u="sng" dirty="0" smtClean="0"/>
          </a:p>
          <a:p>
            <a:r>
              <a:rPr lang="en-US" sz="3100" dirty="0" smtClean="0"/>
              <a:t>Trucks </a:t>
            </a:r>
            <a:r>
              <a:rPr lang="en-US" sz="3100" dirty="0" smtClean="0"/>
              <a:t>filled with oranges from Florida.</a:t>
            </a:r>
          </a:p>
          <a:p>
            <a:pPr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(fragment—no verb</a:t>
            </a:r>
            <a:r>
              <a:rPr lang="en-US" sz="31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3100" dirty="0" smtClean="0"/>
              <a:t>Trucks filled with oranges from </a:t>
            </a:r>
            <a:r>
              <a:rPr lang="en-US" sz="3100" dirty="0" smtClean="0"/>
              <a:t>Florida </a:t>
            </a:r>
            <a:r>
              <a:rPr lang="en-US" sz="3100" u="sng" dirty="0" smtClean="0"/>
              <a:t>speed down the interstate.</a:t>
            </a:r>
            <a:endParaRPr lang="en-US" sz="3100" u="sng" dirty="0" smtClean="0"/>
          </a:p>
          <a:p>
            <a:pPr>
              <a:buNone/>
            </a:pPr>
            <a:endParaRPr lang="en-US" sz="2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The canary sang.</a:t>
            </a:r>
          </a:p>
          <a:p>
            <a:pPr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(sentence)</a:t>
            </a:r>
          </a:p>
          <a:p>
            <a:r>
              <a:rPr lang="en-US" sz="2800" dirty="0" smtClean="0"/>
              <a:t>After I wait in line.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(fragment—dependent clause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After I wait in </a:t>
            </a:r>
            <a:r>
              <a:rPr lang="en-US" sz="2800" dirty="0" smtClean="0"/>
              <a:t>line, </a:t>
            </a:r>
            <a:r>
              <a:rPr lang="en-US" sz="2800" u="sng" dirty="0" smtClean="0"/>
              <a:t>I will pay for the items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Leaping over the fallen branches.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(fragment—verbal phrase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u="sng" dirty="0" smtClean="0"/>
              <a:t>The deer was </a:t>
            </a:r>
            <a:r>
              <a:rPr lang="en-US" sz="2800" dirty="0" smtClean="0"/>
              <a:t>leaping </a:t>
            </a:r>
            <a:r>
              <a:rPr lang="en-US" sz="2800" dirty="0" smtClean="0"/>
              <a:t>over the fallen branches.</a:t>
            </a:r>
          </a:p>
          <a:p>
            <a:r>
              <a:rPr lang="en-US" sz="2800" dirty="0" smtClean="0"/>
              <a:t>Paddled </a:t>
            </a:r>
            <a:r>
              <a:rPr lang="en-US" sz="2800" dirty="0" smtClean="0"/>
              <a:t>a canoe down the river.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(fragment—no subject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u="sng" dirty="0" smtClean="0"/>
              <a:t>Joe</a:t>
            </a:r>
            <a:r>
              <a:rPr lang="en-US" sz="2800" dirty="0" smtClean="0"/>
              <a:t> paddled </a:t>
            </a:r>
            <a:r>
              <a:rPr lang="en-US" sz="2800" dirty="0" smtClean="0"/>
              <a:t>a canoe down the river.</a:t>
            </a:r>
          </a:p>
          <a:p>
            <a:r>
              <a:rPr lang="en-US" sz="2800" dirty="0" smtClean="0"/>
              <a:t>Although </a:t>
            </a:r>
            <a:r>
              <a:rPr lang="en-US" sz="2800" dirty="0" smtClean="0"/>
              <a:t>we were very tired.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(fragment—dependent clause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/>
              <a:t>Although we were very </a:t>
            </a:r>
            <a:r>
              <a:rPr lang="en-US" sz="2800" dirty="0" smtClean="0"/>
              <a:t>tired, </a:t>
            </a:r>
            <a:r>
              <a:rPr lang="en-US" sz="2800" u="sng" dirty="0" smtClean="0"/>
              <a:t>we still wanted to visit one more store.</a:t>
            </a:r>
            <a:endParaRPr lang="en-US" sz="2800" u="sng" dirty="0" smtClean="0"/>
          </a:p>
          <a:p>
            <a:pPr>
              <a:buNone/>
            </a:pP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fix these fragments?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Bill </a:t>
            </a:r>
            <a:r>
              <a:rPr lang="en-US" dirty="0" smtClean="0"/>
              <a:t>left quietly.  </a:t>
            </a:r>
            <a:r>
              <a:rPr lang="en-US" dirty="0" smtClean="0">
                <a:solidFill>
                  <a:srgbClr val="FF0000"/>
                </a:solidFill>
              </a:rPr>
              <a:t>Not wanting to wake up his roommate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Bill left </a:t>
            </a:r>
            <a:r>
              <a:rPr lang="en-US" dirty="0" smtClean="0"/>
              <a:t>quietly, not </a:t>
            </a:r>
            <a:r>
              <a:rPr lang="en-US" dirty="0" smtClean="0"/>
              <a:t>wanting to wake up his roommate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Bill left </a:t>
            </a:r>
            <a:r>
              <a:rPr lang="en-US" dirty="0" smtClean="0"/>
              <a:t>quietly because he didn’t want to </a:t>
            </a:r>
            <a:r>
              <a:rPr lang="en-US" dirty="0" smtClean="0"/>
              <a:t>wake up his roommate.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r>
              <a:rPr lang="en-US" dirty="0" smtClean="0"/>
              <a:t>There are several types of book bags.  </a:t>
            </a:r>
            <a:r>
              <a:rPr lang="en-US" dirty="0" smtClean="0">
                <a:solidFill>
                  <a:srgbClr val="FF0000"/>
                </a:solidFill>
              </a:rPr>
              <a:t>Including backpacks, messenger bags, and rolling briefcases. </a:t>
            </a:r>
          </a:p>
          <a:p>
            <a:r>
              <a:rPr lang="en-US" dirty="0" smtClean="0"/>
              <a:t>There are several types of book bags, including backpacks, messenger bags, and rolling briefcases.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/>
          <a:lstStyle/>
          <a:p>
            <a:r>
              <a:rPr lang="en-US" dirty="0" smtClean="0"/>
              <a:t>Charlotte Perkins Gilman wrote “The Yellow Wallpaper.”  </a:t>
            </a:r>
            <a:r>
              <a:rPr lang="en-US" dirty="0" smtClean="0">
                <a:solidFill>
                  <a:srgbClr val="FF0000"/>
                </a:solidFill>
              </a:rPr>
              <a:t>A feminist masterpiece.</a:t>
            </a:r>
          </a:p>
          <a:p>
            <a:r>
              <a:rPr lang="en-US" dirty="0" smtClean="0"/>
              <a:t>Charlotte Perkins Gilman wrote “The Yellow Wallpaper,” a feminist masterpiece.</a:t>
            </a:r>
          </a:p>
          <a:p>
            <a:r>
              <a:rPr lang="en-US" dirty="0" smtClean="0"/>
              <a:t>Charlotte Perkins Gilman wrote the feminist masterpiece “The Yellow Wallpaper.”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The house obviously belonged to a collector.  </a:t>
            </a:r>
            <a:r>
              <a:rPr lang="en-US" dirty="0" smtClean="0">
                <a:solidFill>
                  <a:srgbClr val="FF0000"/>
                </a:solidFill>
              </a:rPr>
              <a:t>Lawn ornaments cluttering the yard.</a:t>
            </a:r>
          </a:p>
          <a:p>
            <a:r>
              <a:rPr lang="en-US" dirty="0" smtClean="0"/>
              <a:t>Lawn ornaments cluttering its yard, the house obviously belonged to a collector.  </a:t>
            </a:r>
          </a:p>
          <a:p>
            <a:r>
              <a:rPr lang="en-US" dirty="0" smtClean="0"/>
              <a:t>The house obviously belonged to a collector because lawn ornaments cluttered the yard.</a:t>
            </a:r>
          </a:p>
          <a:p>
            <a:r>
              <a:rPr lang="en-US" dirty="0" smtClean="0"/>
              <a:t>Lawn ornaments </a:t>
            </a:r>
            <a:r>
              <a:rPr lang="en-US" dirty="0" smtClean="0"/>
              <a:t>cluttered </a:t>
            </a:r>
            <a:r>
              <a:rPr lang="en-US" dirty="0" smtClean="0"/>
              <a:t>its yard, </a:t>
            </a:r>
            <a:r>
              <a:rPr lang="en-US" dirty="0" smtClean="0"/>
              <a:t>so the </a:t>
            </a:r>
            <a:r>
              <a:rPr lang="en-US" dirty="0" smtClean="0"/>
              <a:t>house obviously belonged to a collector.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wise to do Internet research.  </a:t>
            </a:r>
            <a:r>
              <a:rPr lang="en-US" dirty="0" smtClean="0">
                <a:solidFill>
                  <a:srgbClr val="FF0000"/>
                </a:solidFill>
              </a:rPr>
              <a:t>Before you purchase an expensive product.</a:t>
            </a:r>
            <a:r>
              <a:rPr lang="en-US" dirty="0" smtClean="0"/>
              <a:t>  </a:t>
            </a:r>
          </a:p>
          <a:p>
            <a:r>
              <a:rPr lang="en-US" dirty="0" smtClean="0"/>
              <a:t>It is wise to do Internet research before you purchase an expensive product.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product in the store is on sale this week.  </a:t>
            </a:r>
            <a:r>
              <a:rPr lang="en-US" dirty="0" smtClean="0">
                <a:solidFill>
                  <a:srgbClr val="FF0000"/>
                </a:solidFill>
              </a:rPr>
              <a:t>Except for pet food.</a:t>
            </a:r>
          </a:p>
          <a:p>
            <a:r>
              <a:rPr lang="en-US" dirty="0" smtClean="0"/>
              <a:t>Every product in the store is on sale this week except for pet food.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complete sentence?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complete sentence, also known as an independent clause, has a subject and a verb and expresses a complete thought.  It can stand alone and needs nothing else to complete its meaning.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Examples: </a:t>
            </a:r>
          </a:p>
          <a:p>
            <a:r>
              <a:rPr lang="en-US" dirty="0" smtClean="0"/>
              <a:t>Burt walks his dog.</a:t>
            </a:r>
          </a:p>
          <a:p>
            <a:r>
              <a:rPr lang="en-US" dirty="0" smtClean="0"/>
              <a:t>Burt walks his dog at the park.</a:t>
            </a:r>
          </a:p>
          <a:p>
            <a:r>
              <a:rPr lang="en-US" dirty="0" smtClean="0"/>
              <a:t>At the park, Burt walks his dog.</a:t>
            </a:r>
          </a:p>
          <a:p>
            <a:r>
              <a:rPr lang="en-US" dirty="0" smtClean="0"/>
              <a:t>Because the weather is pleasant, Burt walks his dog at the park.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tell if a sentence is complete?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has a subject</a:t>
            </a:r>
          </a:p>
          <a:p>
            <a:r>
              <a:rPr lang="en-US" dirty="0" smtClean="0"/>
              <a:t>It has a verb</a:t>
            </a:r>
          </a:p>
          <a:p>
            <a:r>
              <a:rPr lang="en-US" dirty="0" smtClean="0"/>
              <a:t>It expresses a complete thought</a:t>
            </a:r>
          </a:p>
          <a:p>
            <a:pPr>
              <a:buNone/>
            </a:pPr>
            <a:r>
              <a:rPr lang="en-US" dirty="0" smtClean="0"/>
              <a:t>Examples: </a:t>
            </a:r>
          </a:p>
          <a:p>
            <a:r>
              <a:rPr lang="en-US" dirty="0" smtClean="0"/>
              <a:t>Social networking sites are very popular.</a:t>
            </a:r>
          </a:p>
          <a:p>
            <a:r>
              <a:rPr lang="en-US" dirty="0" smtClean="0"/>
              <a:t>Although social networking sites are very popular, the amount of gossip on these sites frustrates some people.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way to test for fragments: add “It is true that” to the beginning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It is true that </a:t>
            </a:r>
            <a:r>
              <a:rPr lang="en-US" dirty="0" smtClean="0"/>
              <a:t>social networking sites are very popular. (makes sense)</a:t>
            </a:r>
          </a:p>
          <a:p>
            <a:r>
              <a:rPr lang="en-US" u="sng" dirty="0" smtClean="0"/>
              <a:t>It is true that</a:t>
            </a:r>
            <a:r>
              <a:rPr lang="en-US" dirty="0" smtClean="0"/>
              <a:t> although social networking sites are very popular.  (sounds incomplete—although they’re popular, what?)</a:t>
            </a:r>
          </a:p>
          <a:p>
            <a:r>
              <a:rPr lang="en-US" u="sng" dirty="0" smtClean="0"/>
              <a:t>It is true that </a:t>
            </a:r>
            <a:r>
              <a:rPr lang="en-US" dirty="0" smtClean="0"/>
              <a:t>to be a successful social networking site. (sounds incomplete—to be successful, what?)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common types of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clause</a:t>
            </a:r>
          </a:p>
          <a:p>
            <a:r>
              <a:rPr lang="en-US" i="1" dirty="0" smtClean="0"/>
              <a:t>-</a:t>
            </a:r>
            <a:r>
              <a:rPr lang="en-US" i="1" dirty="0" err="1" smtClean="0"/>
              <a:t>ing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to</a:t>
            </a:r>
            <a:r>
              <a:rPr lang="en-US" dirty="0" smtClean="0"/>
              <a:t> fragments</a:t>
            </a:r>
          </a:p>
          <a:p>
            <a:r>
              <a:rPr lang="en-US" dirty="0" smtClean="0"/>
              <a:t>Added detail fragments</a:t>
            </a:r>
          </a:p>
          <a:p>
            <a:r>
              <a:rPr lang="en-US" dirty="0" smtClean="0"/>
              <a:t>Missing subject fragments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905000"/>
          </a:xfrm>
        </p:spPr>
        <p:txBody>
          <a:bodyPr/>
          <a:lstStyle/>
          <a:p>
            <a:r>
              <a:rPr lang="en-US" dirty="0" smtClean="0"/>
              <a:t>Dependent clauses</a:t>
            </a:r>
            <a:endParaRPr lang="en-US" dirty="0"/>
          </a:p>
        </p:txBody>
      </p:sp>
      <p:pic>
        <p:nvPicPr>
          <p:cNvPr id="4" name="Content Placeholder 3" descr="ha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1828800" cy="2220686"/>
          </a:xfrm>
        </p:spPr>
      </p:pic>
      <p:sp>
        <p:nvSpPr>
          <p:cNvPr id="5" name="TextBox 4"/>
          <p:cNvSpPr txBox="1"/>
          <p:nvPr/>
        </p:nvSpPr>
        <p:spPr>
          <a:xfrm>
            <a:off x="2743200" y="1600200"/>
            <a:ext cx="5486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Dependent clauses “depend” on an independent clause.  They cannot stand alone as sentences but must be attached to an independent clause.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Dependent clauses have a subject and a verb, but they do not express a complete thought.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Dependent clauses begin with a subordinating conjunction (like </a:t>
            </a:r>
            <a:r>
              <a:rPr lang="en-US" sz="2800" i="1" dirty="0" smtClean="0"/>
              <a:t>although</a:t>
            </a:r>
            <a:r>
              <a:rPr lang="en-US" sz="2800" dirty="0" smtClean="0"/>
              <a:t>, </a:t>
            </a:r>
            <a:r>
              <a:rPr lang="en-US" sz="2800" i="1" dirty="0" smtClean="0"/>
              <a:t>because</a:t>
            </a:r>
            <a:r>
              <a:rPr lang="en-US" sz="2800" dirty="0" smtClean="0"/>
              <a:t>, </a:t>
            </a:r>
            <a:r>
              <a:rPr lang="en-US" sz="2800" i="1" dirty="0" smtClean="0"/>
              <a:t>since</a:t>
            </a:r>
            <a:r>
              <a:rPr lang="en-US" sz="2800" dirty="0" smtClean="0"/>
              <a:t>, </a:t>
            </a:r>
            <a:r>
              <a:rPr lang="en-US" sz="2800" i="1" dirty="0" smtClean="0"/>
              <a:t>when</a:t>
            </a:r>
            <a:r>
              <a:rPr lang="en-US" sz="2800" dirty="0" smtClean="0"/>
              <a:t>, </a:t>
            </a:r>
            <a:r>
              <a:rPr lang="en-US" sz="2800" i="1" dirty="0" smtClean="0"/>
              <a:t>if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people will not vote in the upcoming election.  </a:t>
            </a:r>
            <a:r>
              <a:rPr lang="en-US" dirty="0" smtClean="0">
                <a:solidFill>
                  <a:srgbClr val="FF0000"/>
                </a:solidFill>
              </a:rPr>
              <a:t>Because they have no interest in politics.</a:t>
            </a:r>
          </a:p>
          <a:p>
            <a:r>
              <a:rPr lang="en-US" dirty="0" smtClean="0"/>
              <a:t>Many people will not vote in the upcoming election because they have no interest in politics.</a:t>
            </a:r>
          </a:p>
          <a:p>
            <a:r>
              <a:rPr lang="en-US" dirty="0" smtClean="0"/>
              <a:t>Because they have no interest in politics, many people will not vote in the upcoming election.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/>
          <a:lstStyle/>
          <a:p>
            <a:r>
              <a:rPr lang="en-US" dirty="0" smtClean="0"/>
              <a:t>The school remained open.</a:t>
            </a:r>
            <a:r>
              <a:rPr lang="en-US" dirty="0" smtClean="0">
                <a:solidFill>
                  <a:schemeClr val="accent4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Although the tropical storm was quickly approaching.</a:t>
            </a:r>
          </a:p>
          <a:p>
            <a:r>
              <a:rPr lang="en-US" dirty="0" smtClean="0"/>
              <a:t>The school remained open although the tropical storm was quickly approaching.</a:t>
            </a:r>
          </a:p>
          <a:p>
            <a:r>
              <a:rPr lang="en-US" dirty="0" smtClean="0"/>
              <a:t>Although the tropical storm was quickly approaching, the school remained open.</a:t>
            </a:r>
          </a:p>
          <a:p>
            <a:endParaRPr lang="en-US" dirty="0" smtClean="0"/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2248</TotalTime>
  <Words>1237</Words>
  <Application>Microsoft Office PowerPoint</Application>
  <PresentationFormat>On-screen Show (4:3)</PresentationFormat>
  <Paragraphs>132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Sentence fragments: Putting the puzzle together</vt:lpstr>
      <vt:lpstr>What is a fragment?</vt:lpstr>
      <vt:lpstr>What is a complete sentence?</vt:lpstr>
      <vt:lpstr>How do I tell if a sentence is complete? </vt:lpstr>
      <vt:lpstr>One way to test for fragments: add “It is true that” to the beginning </vt:lpstr>
      <vt:lpstr>Some common types of fragments</vt:lpstr>
      <vt:lpstr>Dependent clauses</vt:lpstr>
      <vt:lpstr>Examples:</vt:lpstr>
      <vt:lpstr>Slide 9</vt:lpstr>
      <vt:lpstr>-ing and to fragments</vt:lpstr>
      <vt:lpstr>-ing fragments</vt:lpstr>
      <vt:lpstr>to fragments</vt:lpstr>
      <vt:lpstr>Added detail fragments</vt:lpstr>
      <vt:lpstr>Slide 14</vt:lpstr>
      <vt:lpstr>Missing subject fragments</vt:lpstr>
      <vt:lpstr>Slide 16</vt:lpstr>
      <vt:lpstr>“You complete me!” </vt:lpstr>
      <vt:lpstr>Slide 18</vt:lpstr>
      <vt:lpstr>Slide 19</vt:lpstr>
      <vt:lpstr>Practice: Fragment or Sentence?</vt:lpstr>
      <vt:lpstr>Slide 21</vt:lpstr>
      <vt:lpstr>How would you fix these fragments?</vt:lpstr>
      <vt:lpstr>Slide 23</vt:lpstr>
      <vt:lpstr>Slide 24</vt:lpstr>
      <vt:lpstr>Slide 25</vt:lpstr>
      <vt:lpstr>Slide 26</vt:lpstr>
      <vt:lpstr>Slide 27</vt:lpstr>
    </vt:vector>
  </TitlesOfParts>
  <Company>Pensacola Junior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fragments</dc:title>
  <dc:creator>ssmith</dc:creator>
  <cp:lastModifiedBy>ssmith</cp:lastModifiedBy>
  <cp:revision>226</cp:revision>
  <dcterms:created xsi:type="dcterms:W3CDTF">2011-08-16T15:58:51Z</dcterms:created>
  <dcterms:modified xsi:type="dcterms:W3CDTF">2011-09-26T17:52:41Z</dcterms:modified>
</cp:coreProperties>
</file>