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4D1706F-B8A0-4ED4-82AB-0DDCC585198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9F124A-9610-42CB-BD05-AACFEFBA8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Are you in agreement?</a:t>
            </a:r>
            <a:endParaRPr lang="en-US" dirty="0"/>
          </a:p>
        </p:txBody>
      </p:sp>
      <p:pic>
        <p:nvPicPr>
          <p:cNvPr id="4" name="Picture 3" descr="agreem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81000"/>
            <a:ext cx="2743200" cy="2500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Subjects connected by </a:t>
            </a:r>
            <a:r>
              <a:rPr lang="en-US" i="1" dirty="0" smtClean="0"/>
              <a:t>or</a:t>
            </a:r>
            <a:r>
              <a:rPr lang="en-US" dirty="0" smtClean="0"/>
              <a:t> </a:t>
            </a:r>
            <a:r>
              <a:rPr lang="en-US" dirty="0" err="1" smtClean="0"/>
              <a:t>or</a:t>
            </a:r>
            <a:r>
              <a:rPr lang="en-US" dirty="0" smtClean="0"/>
              <a:t> </a:t>
            </a:r>
            <a:r>
              <a:rPr lang="en-US" i="1" dirty="0" smtClean="0"/>
              <a:t>nor</a:t>
            </a:r>
            <a:r>
              <a:rPr lang="en-US" dirty="0" smtClean="0"/>
              <a:t> are not added together; the verb should agree with the subject that is closer to it.</a:t>
            </a:r>
          </a:p>
          <a:p>
            <a:endParaRPr lang="en-US" dirty="0" smtClean="0"/>
          </a:p>
          <a:p>
            <a:r>
              <a:rPr lang="en-US" dirty="0" smtClean="0"/>
              <a:t>Your coach or your </a:t>
            </a:r>
            <a:r>
              <a:rPr lang="en-US" u="sng" dirty="0" smtClean="0"/>
              <a:t>advisors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</a:t>
            </a:r>
            <a:r>
              <a:rPr lang="en-US" dirty="0" smtClean="0"/>
              <a:t> the form.</a:t>
            </a:r>
          </a:p>
          <a:p>
            <a:r>
              <a:rPr lang="en-US" dirty="0" smtClean="0"/>
              <a:t>Your advisors or your </a:t>
            </a:r>
            <a:r>
              <a:rPr lang="en-US" u="sng" dirty="0" smtClean="0"/>
              <a:t>coach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signs</a:t>
            </a:r>
            <a:r>
              <a:rPr lang="en-US" dirty="0" smtClean="0"/>
              <a:t> the form.</a:t>
            </a:r>
          </a:p>
          <a:p>
            <a:endParaRPr lang="en-US" dirty="0" smtClean="0"/>
          </a:p>
          <a:p>
            <a:r>
              <a:rPr lang="en-US" dirty="0" smtClean="0"/>
              <a:t>Neither the criminal nor his </a:t>
            </a:r>
            <a:r>
              <a:rPr lang="en-US" u="sng" dirty="0" smtClean="0"/>
              <a:t>victims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were </a:t>
            </a:r>
            <a:r>
              <a:rPr lang="en-US" dirty="0" smtClean="0"/>
              <a:t>acknowledged by the media.</a:t>
            </a:r>
          </a:p>
          <a:p>
            <a:endParaRPr lang="en-US" dirty="0" smtClean="0"/>
          </a:p>
          <a:p>
            <a:r>
              <a:rPr lang="en-US" dirty="0" smtClean="0"/>
              <a:t>Note—remember that when neither is used with </a:t>
            </a:r>
            <a:r>
              <a:rPr lang="en-US" i="1" dirty="0" smtClean="0"/>
              <a:t>of (</a:t>
            </a:r>
            <a:r>
              <a:rPr lang="en-US" dirty="0" smtClean="0"/>
              <a:t>not </a:t>
            </a:r>
            <a:r>
              <a:rPr lang="en-US" i="1" dirty="0" smtClean="0"/>
              <a:t>nor), </a:t>
            </a:r>
            <a:r>
              <a:rPr lang="en-US" dirty="0" smtClean="0"/>
              <a:t>it is singular.</a:t>
            </a:r>
          </a:p>
          <a:p>
            <a:r>
              <a:rPr lang="en-US" u="sng" dirty="0" smtClean="0"/>
              <a:t>Neither</a:t>
            </a:r>
            <a:r>
              <a:rPr lang="en-US" dirty="0" smtClean="0"/>
              <a:t> of the candidates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prepared.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verbs agree with collective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 nouns like </a:t>
            </a:r>
            <a:r>
              <a:rPr lang="en-US" i="1" dirty="0" smtClean="0"/>
              <a:t>team, jury, club, band, class, choir, audience </a:t>
            </a:r>
            <a:r>
              <a:rPr lang="en-US" dirty="0" smtClean="0"/>
              <a:t>are singular if the group members are doing the same thing; the noun is plural if the members are doing different things.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team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loses</a:t>
            </a:r>
            <a:r>
              <a:rPr lang="en-US" dirty="0" smtClean="0"/>
              <a:t> game after game.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team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argue</a:t>
            </a:r>
            <a:r>
              <a:rPr lang="en-US" dirty="0" smtClean="0"/>
              <a:t> among themselves after each game.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of measurement are usually singular because they refer to single amounts rather than the components of the one amount.</a:t>
            </a:r>
          </a:p>
          <a:p>
            <a:r>
              <a:rPr lang="en-US" u="sng" dirty="0" smtClean="0"/>
              <a:t>Two hours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a long time to wait for a hamburger.</a:t>
            </a:r>
          </a:p>
          <a:p>
            <a:r>
              <a:rPr lang="en-US" u="sng" dirty="0" smtClean="0"/>
              <a:t>Twenty dollars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a steep price to pay for a burger that took two hours to arrive.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Sometimes, the order of subject and verb is reversed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 smtClean="0">
                <a:solidFill>
                  <a:schemeClr val="accent1"/>
                </a:solidFill>
              </a:rPr>
              <a:t>have</a:t>
            </a:r>
            <a:r>
              <a:rPr lang="en-US" dirty="0" smtClean="0"/>
              <a:t> the </a:t>
            </a:r>
            <a:r>
              <a:rPr lang="en-US" u="sng" dirty="0" smtClean="0"/>
              <a:t>students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gone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>
                <a:solidFill>
                  <a:schemeClr val="accent1"/>
                </a:solidFill>
              </a:rPr>
              <a:t>are</a:t>
            </a:r>
            <a:r>
              <a:rPr lang="en-US" dirty="0" smtClean="0"/>
              <a:t> many </a:t>
            </a:r>
            <a:r>
              <a:rPr lang="en-US" u="sng" dirty="0" smtClean="0"/>
              <a:t>methods</a:t>
            </a:r>
            <a:r>
              <a:rPr lang="en-US" dirty="0" smtClean="0"/>
              <a:t> of prewriting.</a:t>
            </a:r>
          </a:p>
          <a:p>
            <a:endParaRPr lang="en-US" dirty="0" smtClean="0"/>
          </a:p>
          <a:p>
            <a:r>
              <a:rPr lang="en-US" dirty="0" smtClean="0"/>
              <a:t>Here</a:t>
            </a:r>
            <a:r>
              <a:rPr lang="en-US" dirty="0" smtClean="0">
                <a:solidFill>
                  <a:schemeClr val="accent1"/>
                </a:solidFill>
              </a:rPr>
              <a:t> stands </a:t>
            </a:r>
            <a:r>
              <a:rPr lang="en-US" dirty="0" smtClean="0"/>
              <a:t>a loyal </a:t>
            </a:r>
            <a:r>
              <a:rPr lang="en-US" u="sng" dirty="0" smtClean="0"/>
              <a:t>horse.</a:t>
            </a:r>
          </a:p>
          <a:p>
            <a:endParaRPr lang="en-US" u="sng" dirty="0" smtClean="0"/>
          </a:p>
          <a:p>
            <a:r>
              <a:rPr lang="en-US" dirty="0" smtClean="0"/>
              <a:t>Under the table at the restaurant </a:t>
            </a:r>
            <a:r>
              <a:rPr lang="en-US" dirty="0" smtClean="0">
                <a:solidFill>
                  <a:schemeClr val="accent1"/>
                </a:solidFill>
              </a:rPr>
              <a:t>lies</a:t>
            </a:r>
            <a:r>
              <a:rPr lang="en-US" dirty="0" smtClean="0"/>
              <a:t> Ellen’s </a:t>
            </a:r>
            <a:r>
              <a:rPr lang="en-US" u="sng" dirty="0" smtClean="0"/>
              <a:t>purse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Sheep (grazes/graze) in the meadow.</a:t>
            </a:r>
          </a:p>
          <a:p>
            <a:r>
              <a:rPr lang="en-US" dirty="0" smtClean="0"/>
              <a:t>Bad news (is/are) hard to hear.</a:t>
            </a:r>
          </a:p>
          <a:p>
            <a:r>
              <a:rPr lang="en-US" dirty="0" smtClean="0"/>
              <a:t>Psychology and sociology (is/are) both required for this major.</a:t>
            </a:r>
          </a:p>
          <a:p>
            <a:r>
              <a:rPr lang="en-US" dirty="0" smtClean="0"/>
              <a:t>Most of the contestants (feels/feel) nervous.</a:t>
            </a:r>
          </a:p>
          <a:p>
            <a:r>
              <a:rPr lang="en-US" dirty="0" smtClean="0"/>
              <a:t>There (goes/go) the two most famous people at this school.</a:t>
            </a:r>
          </a:p>
          <a:p>
            <a:r>
              <a:rPr lang="en-US" dirty="0" smtClean="0"/>
              <a:t>Three hours of studying every day (helps/help) me learn calculus.</a:t>
            </a:r>
          </a:p>
          <a:p>
            <a:r>
              <a:rPr lang="en-US" dirty="0" smtClean="0"/>
              <a:t>My aunt and uncle (stores/store) potatoes in their cellar.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of the students (gives/give) a report at the end of the semester.</a:t>
            </a:r>
          </a:p>
          <a:p>
            <a:r>
              <a:rPr lang="en-US" dirty="0" smtClean="0"/>
              <a:t>Neither of the students (was/were) ready to take the test.</a:t>
            </a:r>
          </a:p>
          <a:p>
            <a:r>
              <a:rPr lang="en-US" dirty="0" smtClean="0"/>
              <a:t>Either the editor or her assistant (writes/write) an article each week.</a:t>
            </a:r>
          </a:p>
          <a:p>
            <a:r>
              <a:rPr lang="en-US" dirty="0" smtClean="0"/>
              <a:t>Esther, as well as her husband, (is/are) travelling to France next week.</a:t>
            </a:r>
          </a:p>
          <a:p>
            <a:r>
              <a:rPr lang="en-US" dirty="0" smtClean="0"/>
              <a:t>Under the old house (lives/live) a black snake and a large armadillo.</a:t>
            </a:r>
          </a:p>
          <a:p>
            <a:r>
              <a:rPr lang="en-US" dirty="0" smtClean="0"/>
              <a:t>A large bowl of assorted fruits (sits/sit) on the table.  </a:t>
            </a:r>
          </a:p>
          <a:p>
            <a:r>
              <a:rPr lang="en-US" dirty="0" smtClean="0"/>
              <a:t>(Has/Have) one of the governors changed his vote?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sz="3600" b="1" dirty="0" smtClean="0"/>
              <a:t>Find the subject </a:t>
            </a:r>
            <a:br>
              <a:rPr lang="en-US" sz="3600" b="1" dirty="0" smtClean="0"/>
            </a:br>
            <a:r>
              <a:rPr lang="en-US" sz="3600" b="1" dirty="0" smtClean="0"/>
              <a:t>2. Determine whether it is singular (one) or plural (two or more)</a:t>
            </a:r>
            <a:br>
              <a:rPr lang="en-US" sz="3600" b="1" dirty="0" smtClean="0"/>
            </a:br>
            <a:r>
              <a:rPr lang="en-US" sz="3600" b="1" dirty="0" smtClean="0"/>
              <a:t>3. Choose the verb that corresponds to the subject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22173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My mother (sings/sing) softly while washing dishes.</a:t>
            </a:r>
          </a:p>
          <a:p>
            <a:r>
              <a:rPr lang="en-US" sz="3000" dirty="0" smtClean="0"/>
              <a:t>Subject: mother</a:t>
            </a:r>
          </a:p>
          <a:p>
            <a:r>
              <a:rPr lang="en-US" sz="3000" dirty="0" smtClean="0"/>
              <a:t>Mother is singular</a:t>
            </a:r>
          </a:p>
          <a:p>
            <a:r>
              <a:rPr lang="en-US" sz="3000" dirty="0" smtClean="0"/>
              <a:t>“Sings” is the singular verb</a:t>
            </a:r>
          </a:p>
          <a:p>
            <a:r>
              <a:rPr lang="en-US" sz="3000" dirty="0" smtClean="0"/>
              <a:t>My mother </a:t>
            </a:r>
            <a:r>
              <a:rPr lang="en-US" sz="3000" i="1" dirty="0" smtClean="0"/>
              <a:t>sings</a:t>
            </a:r>
            <a:r>
              <a:rPr lang="en-US" sz="3000" dirty="0" smtClean="0"/>
              <a:t> softly while washing dishes.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Singular subject=verb ending in </a:t>
            </a:r>
            <a:r>
              <a:rPr lang="en-US" i="1" dirty="0" smtClean="0"/>
              <a:t>s*</a:t>
            </a:r>
          </a:p>
          <a:p>
            <a:r>
              <a:rPr lang="en-US" dirty="0" smtClean="0"/>
              <a:t>Plural subject=verb not ending in </a:t>
            </a:r>
            <a:r>
              <a:rPr lang="en-US" i="1" dirty="0" smtClean="0"/>
              <a:t>s</a:t>
            </a:r>
          </a:p>
          <a:p>
            <a:endParaRPr lang="en-US" i="1" dirty="0" smtClean="0"/>
          </a:p>
          <a:p>
            <a:r>
              <a:rPr lang="en-US" i="1" dirty="0" smtClean="0"/>
              <a:t>*</a:t>
            </a:r>
            <a:r>
              <a:rPr lang="en-US" dirty="0" smtClean="0"/>
              <a:t>When the subject of a sentence is </a:t>
            </a:r>
            <a:r>
              <a:rPr lang="en-US" i="1" dirty="0" smtClean="0"/>
              <a:t>you </a:t>
            </a:r>
            <a:r>
              <a:rPr lang="en-US" dirty="0" smtClean="0"/>
              <a:t>or</a:t>
            </a:r>
            <a:r>
              <a:rPr lang="en-US" i="1" dirty="0" smtClean="0"/>
              <a:t> I, </a:t>
            </a:r>
            <a:r>
              <a:rPr lang="en-US" dirty="0" smtClean="0"/>
              <a:t>use a verb that does not end in</a:t>
            </a:r>
            <a:r>
              <a:rPr lang="en-US" i="1" dirty="0" smtClean="0"/>
              <a:t> s.  </a:t>
            </a:r>
            <a:r>
              <a:rPr lang="en-US" dirty="0" smtClean="0"/>
              <a:t>These pronouns are exceptions to the basic rule but are easy to recognize.</a:t>
            </a:r>
          </a:p>
          <a:p>
            <a:endParaRPr lang="en-US" dirty="0" smtClean="0"/>
          </a:p>
          <a:p>
            <a:r>
              <a:rPr lang="en-US" dirty="0" smtClean="0"/>
              <a:t>My </a:t>
            </a:r>
            <a:r>
              <a:rPr lang="en-US" u="sng" dirty="0" smtClean="0"/>
              <a:t>cousin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sings</a:t>
            </a:r>
            <a:r>
              <a:rPr lang="en-US" dirty="0" smtClean="0"/>
              <a:t> in the choir.</a:t>
            </a:r>
          </a:p>
          <a:p>
            <a:r>
              <a:rPr lang="en-US" dirty="0" smtClean="0"/>
              <a:t>My </a:t>
            </a:r>
            <a:r>
              <a:rPr lang="en-US" u="sng" dirty="0" smtClean="0"/>
              <a:t>cousins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sing</a:t>
            </a:r>
            <a:r>
              <a:rPr lang="en-US" dirty="0" smtClean="0"/>
              <a:t> in the choir.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Verbs ending in </a:t>
            </a:r>
            <a:r>
              <a:rPr lang="en-US" i="1" dirty="0" smtClean="0"/>
              <a:t>s</a:t>
            </a:r>
            <a:r>
              <a:rPr lang="en-US" dirty="0" smtClean="0"/>
              <a:t> are always singular (</a:t>
            </a:r>
            <a:r>
              <a:rPr lang="en-US" i="1" dirty="0" smtClean="0"/>
              <a:t>sings, is, has, does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Most plural nouns end in </a:t>
            </a:r>
            <a:r>
              <a:rPr lang="en-US" i="1" dirty="0" smtClean="0"/>
              <a:t>s </a:t>
            </a:r>
            <a:r>
              <a:rPr lang="en-US" dirty="0" smtClean="0"/>
              <a:t>or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cats, tomatoes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plural nouns do not end in </a:t>
            </a:r>
            <a:r>
              <a:rPr lang="en-US" i="1" dirty="0" err="1" smtClean="0"/>
              <a:t>es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geese, children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nouns that end in </a:t>
            </a:r>
            <a:r>
              <a:rPr lang="en-US" i="1" dirty="0" smtClean="0"/>
              <a:t>s </a:t>
            </a:r>
            <a:r>
              <a:rPr lang="en-US" dirty="0" smtClean="0"/>
              <a:t>are singular (</a:t>
            </a:r>
            <a:r>
              <a:rPr lang="en-US" i="1" dirty="0" smtClean="0"/>
              <a:t>economics, news, mumps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nouns are always plural (</a:t>
            </a:r>
            <a:r>
              <a:rPr lang="en-US" i="1" dirty="0" smtClean="0"/>
              <a:t>trousers, scissors, grits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Some nouns are the same whether singular or plural (</a:t>
            </a:r>
            <a:r>
              <a:rPr lang="en-US" i="1" dirty="0" smtClean="0"/>
              <a:t>deer, sheep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 out prepositional phrases to help you isolate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to all of Jeff’s problems (was/were) found in the library.</a:t>
            </a:r>
          </a:p>
          <a:p>
            <a:r>
              <a:rPr lang="en-US" dirty="0" smtClean="0"/>
              <a:t>The</a:t>
            </a:r>
            <a:r>
              <a:rPr lang="en-US" u="sng" dirty="0" smtClean="0"/>
              <a:t> solution </a:t>
            </a:r>
            <a:r>
              <a:rPr lang="en-US" strike="sngStrike" dirty="0" smtClean="0"/>
              <a:t>to all of Jeff’s problems </a:t>
            </a:r>
            <a:r>
              <a:rPr lang="en-US" dirty="0" smtClean="0">
                <a:solidFill>
                  <a:schemeClr val="accent1"/>
                </a:solidFill>
              </a:rPr>
              <a:t>was</a:t>
            </a:r>
            <a:r>
              <a:rPr lang="en-US" dirty="0" smtClean="0"/>
              <a:t> found in the library.</a:t>
            </a:r>
          </a:p>
          <a:p>
            <a:endParaRPr lang="en-US" dirty="0" smtClean="0"/>
          </a:p>
          <a:p>
            <a:r>
              <a:rPr lang="en-US" dirty="0" smtClean="0"/>
              <a:t>Songs about drinking (upsets/upset) Aunt Doris.</a:t>
            </a:r>
          </a:p>
          <a:p>
            <a:r>
              <a:rPr lang="en-US" u="sng" dirty="0" smtClean="0"/>
              <a:t>Songs</a:t>
            </a:r>
            <a:r>
              <a:rPr lang="en-US" dirty="0" smtClean="0"/>
              <a:t> </a:t>
            </a:r>
            <a:r>
              <a:rPr lang="en-US" strike="sngStrike" dirty="0" smtClean="0"/>
              <a:t>about drinking </a:t>
            </a:r>
            <a:r>
              <a:rPr lang="en-US" dirty="0" smtClean="0">
                <a:solidFill>
                  <a:schemeClr val="accent1"/>
                </a:solidFill>
              </a:rPr>
              <a:t>upset </a:t>
            </a:r>
            <a:r>
              <a:rPr lang="en-US" dirty="0" smtClean="0"/>
              <a:t>Aunt Doris.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with pronoun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These pronouns are singular:</a:t>
            </a:r>
          </a:p>
          <a:p>
            <a:pPr>
              <a:buNone/>
            </a:pPr>
            <a:r>
              <a:rPr lang="en-US" dirty="0" smtClean="0"/>
              <a:t>one		this		 either</a:t>
            </a:r>
          </a:p>
          <a:p>
            <a:pPr>
              <a:buNone/>
            </a:pPr>
            <a:r>
              <a:rPr lang="en-US" dirty="0" smtClean="0"/>
              <a:t>each		that		 neither 	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All pronouns ending in </a:t>
            </a:r>
            <a:r>
              <a:rPr lang="en-US" i="1" dirty="0" smtClean="0"/>
              <a:t>one</a:t>
            </a:r>
            <a:r>
              <a:rPr lang="en-US" dirty="0" smtClean="0"/>
              <a:t>, </a:t>
            </a:r>
            <a:r>
              <a:rPr lang="en-US" i="1" dirty="0" smtClean="0"/>
              <a:t>body</a:t>
            </a:r>
            <a:r>
              <a:rPr lang="en-US" dirty="0" smtClean="0"/>
              <a:t>, and </a:t>
            </a:r>
            <a:r>
              <a:rPr lang="en-US" i="1" dirty="0" smtClean="0"/>
              <a:t>thing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i="1" dirty="0" smtClean="0"/>
              <a:t>everyone, anybody, nothing</a:t>
            </a:r>
            <a:r>
              <a:rPr lang="en-US" dirty="0" smtClean="0"/>
              <a:t>)	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Everyone</a:t>
            </a:r>
            <a:r>
              <a:rPr lang="en-US" dirty="0" smtClean="0">
                <a:solidFill>
                  <a:schemeClr val="accent1"/>
                </a:solidFill>
              </a:rPr>
              <a:t> needs </a:t>
            </a:r>
            <a:r>
              <a:rPr lang="en-US" dirty="0" smtClean="0"/>
              <a:t>to buy a ticket.</a:t>
            </a:r>
          </a:p>
          <a:p>
            <a:r>
              <a:rPr lang="en-US" u="sng" dirty="0" smtClean="0"/>
              <a:t>Each</a:t>
            </a:r>
            <a:r>
              <a:rPr lang="en-US" dirty="0" smtClean="0"/>
              <a:t> of the boys </a:t>
            </a:r>
            <a:r>
              <a:rPr lang="en-US" dirty="0" smtClean="0">
                <a:solidFill>
                  <a:schemeClr val="accent1"/>
                </a:solidFill>
              </a:rPr>
              <a:t>cleans</a:t>
            </a:r>
            <a:r>
              <a:rPr lang="en-US" dirty="0" smtClean="0"/>
              <a:t> his room.</a:t>
            </a:r>
          </a:p>
          <a:p>
            <a:r>
              <a:rPr lang="en-US" u="sng" dirty="0" smtClean="0"/>
              <a:t>Neither</a:t>
            </a:r>
            <a:r>
              <a:rPr lang="en-US" dirty="0" smtClean="0"/>
              <a:t> of the sandwiches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fresh.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sz="4800" dirty="0" smtClean="0"/>
              <a:t>These pronouns are plural</a:t>
            </a:r>
          </a:p>
          <a:p>
            <a:pPr>
              <a:buNone/>
            </a:pPr>
            <a:r>
              <a:rPr lang="en-US" sz="4000" dirty="0" smtClean="0"/>
              <a:t>we		both	several	 	you</a:t>
            </a:r>
          </a:p>
          <a:p>
            <a:pPr>
              <a:buNone/>
            </a:pPr>
            <a:r>
              <a:rPr lang="en-US" sz="4000" dirty="0" smtClean="0"/>
              <a:t>they	these	many		I</a:t>
            </a:r>
          </a:p>
          <a:p>
            <a:pPr>
              <a:buNone/>
            </a:pPr>
            <a:r>
              <a:rPr lang="en-US" sz="4000" dirty="0" smtClean="0"/>
              <a:t>few		those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200" u="sng" dirty="0" smtClean="0"/>
              <a:t>Both</a:t>
            </a:r>
            <a:r>
              <a:rPr lang="en-US" sz="3200" dirty="0" smtClean="0">
                <a:solidFill>
                  <a:schemeClr val="accent1"/>
                </a:solidFill>
              </a:rPr>
              <a:t> keep </a:t>
            </a:r>
            <a:r>
              <a:rPr lang="en-US" sz="3200" dirty="0" smtClean="0"/>
              <a:t>up with the news.</a:t>
            </a:r>
          </a:p>
          <a:p>
            <a:r>
              <a:rPr lang="en-US" sz="3200" u="sng" dirty="0" smtClean="0"/>
              <a:t>Several</a:t>
            </a:r>
            <a:r>
              <a:rPr lang="en-US" sz="3200" dirty="0" smtClean="0"/>
              <a:t> of the club members </a:t>
            </a:r>
            <a:r>
              <a:rPr lang="en-US" sz="3200" dirty="0" smtClean="0">
                <a:solidFill>
                  <a:schemeClr val="accent1"/>
                </a:solidFill>
              </a:rPr>
              <a:t>bring</a:t>
            </a:r>
            <a:r>
              <a:rPr lang="en-US" sz="3200" dirty="0" smtClean="0"/>
              <a:t> friends with them regularly.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7736"/>
          </a:xfrm>
        </p:spPr>
        <p:txBody>
          <a:bodyPr/>
          <a:lstStyle/>
          <a:p>
            <a:r>
              <a:rPr lang="en-US" dirty="0" smtClean="0"/>
              <a:t>The SAMMAN pronouns can be singular OR plural, depending on how they are used:</a:t>
            </a:r>
          </a:p>
          <a:p>
            <a:r>
              <a:rPr lang="en-US" sz="3200" dirty="0" smtClean="0"/>
              <a:t>Some    Any	  More     Most	   All	   None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2400" dirty="0" smtClean="0"/>
              <a:t>To decide if the SAMMAN pronouns are singular or plural, look at the word at the end of the prepositional phrase following the pronoun.</a:t>
            </a:r>
          </a:p>
          <a:p>
            <a:endParaRPr lang="en-US" sz="2400" dirty="0" smtClean="0"/>
          </a:p>
          <a:p>
            <a:r>
              <a:rPr lang="en-US" sz="2400" dirty="0" smtClean="0"/>
              <a:t>Some of the </a:t>
            </a:r>
            <a:r>
              <a:rPr lang="en-US" sz="2400" u="sng" dirty="0" smtClean="0"/>
              <a:t>sugar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is</a:t>
            </a:r>
            <a:r>
              <a:rPr lang="en-US" sz="2400" dirty="0" smtClean="0"/>
              <a:t> spilled on the floor.</a:t>
            </a:r>
          </a:p>
          <a:p>
            <a:r>
              <a:rPr lang="en-US" sz="2400" smtClean="0"/>
              <a:t>Most </a:t>
            </a:r>
            <a:r>
              <a:rPr lang="en-US" sz="2400" dirty="0" smtClean="0"/>
              <a:t>of the </a:t>
            </a:r>
            <a:r>
              <a:rPr lang="en-US" sz="2400" u="sng" dirty="0" smtClean="0"/>
              <a:t>rats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were</a:t>
            </a:r>
            <a:r>
              <a:rPr lang="en-US" sz="2400" dirty="0" smtClean="0"/>
              <a:t> affected by the poison.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Subjects connected by </a:t>
            </a:r>
            <a:r>
              <a:rPr lang="en-US" i="1" dirty="0" smtClean="0"/>
              <a:t>and</a:t>
            </a:r>
            <a:r>
              <a:rPr lang="en-US" dirty="0" smtClean="0"/>
              <a:t>, </a:t>
            </a:r>
            <a:r>
              <a:rPr lang="en-US" i="1" dirty="0" smtClean="0"/>
              <a:t>or</a:t>
            </a:r>
            <a:r>
              <a:rPr lang="en-US" dirty="0" smtClean="0"/>
              <a:t>, or </a:t>
            </a:r>
            <a:r>
              <a:rPr lang="en-US" i="1" dirty="0" smtClean="0"/>
              <a:t>nor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Subjects connected by </a:t>
            </a:r>
            <a:r>
              <a:rPr lang="en-US" i="1" dirty="0" smtClean="0"/>
              <a:t>and </a:t>
            </a:r>
            <a:r>
              <a:rPr lang="en-US" dirty="0" smtClean="0"/>
              <a:t>are almost always plural.</a:t>
            </a:r>
          </a:p>
          <a:p>
            <a:r>
              <a:rPr lang="en-US" u="sng" dirty="0" smtClean="0"/>
              <a:t>Bill and Ted </a:t>
            </a:r>
            <a:r>
              <a:rPr lang="en-US" dirty="0" smtClean="0">
                <a:solidFill>
                  <a:schemeClr val="accent1"/>
                </a:solidFill>
              </a:rPr>
              <a:t>are</a:t>
            </a:r>
            <a:r>
              <a:rPr lang="en-US" dirty="0" smtClean="0"/>
              <a:t> going on an excellent adventure.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walls and the roof </a:t>
            </a:r>
            <a:r>
              <a:rPr lang="en-US" dirty="0" smtClean="0">
                <a:solidFill>
                  <a:schemeClr val="accent1"/>
                </a:solidFill>
              </a:rPr>
              <a:t>remain</a:t>
            </a:r>
            <a:r>
              <a:rPr lang="en-US" dirty="0" smtClean="0"/>
              <a:t> unfinished.</a:t>
            </a:r>
          </a:p>
          <a:p>
            <a:endParaRPr lang="en-US" dirty="0" smtClean="0"/>
          </a:p>
          <a:p>
            <a:r>
              <a:rPr lang="en-US" dirty="0" smtClean="0"/>
              <a:t>Some subjects are joined with and but are considered singular.</a:t>
            </a:r>
          </a:p>
          <a:p>
            <a:r>
              <a:rPr lang="en-US" u="sng" dirty="0" smtClean="0"/>
              <a:t>Black beans and yellow rice </a:t>
            </a:r>
            <a:r>
              <a:rPr lang="en-US" dirty="0" smtClean="0">
                <a:solidFill>
                  <a:schemeClr val="accent1"/>
                </a:solidFill>
              </a:rPr>
              <a:t>is</a:t>
            </a:r>
            <a:r>
              <a:rPr lang="en-US" dirty="0" smtClean="0"/>
              <a:t> one of my favorite quick meals.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385</TotalTime>
  <Words>748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Subject-verb agreement</vt:lpstr>
      <vt:lpstr>1. Find the subject  2. Determine whether it is singular (one) or plural (two or more) 3. Choose the verb that corresponds to the subject</vt:lpstr>
      <vt:lpstr>The basic rule</vt:lpstr>
      <vt:lpstr>HINTS</vt:lpstr>
      <vt:lpstr>Mark out prepositional phrases to help you isolate the subject</vt:lpstr>
      <vt:lpstr>Be careful with pronoun subjects</vt:lpstr>
      <vt:lpstr>Slide 7</vt:lpstr>
      <vt:lpstr>Slide 8</vt:lpstr>
      <vt:lpstr>Subjects connected by and, or, or nor</vt:lpstr>
      <vt:lpstr>Slide 10</vt:lpstr>
      <vt:lpstr>Making verbs agree with collective nouns</vt:lpstr>
      <vt:lpstr>Units of measurement</vt:lpstr>
      <vt:lpstr>Sometimes, the order of subject and verb is reversed</vt:lpstr>
      <vt:lpstr>Practice</vt:lpstr>
      <vt:lpstr>Slide 15</vt:lpstr>
    </vt:vector>
  </TitlesOfParts>
  <Company>Pensacola Junior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ssmith</dc:creator>
  <cp:lastModifiedBy>ssmith</cp:lastModifiedBy>
  <cp:revision>44</cp:revision>
  <dcterms:created xsi:type="dcterms:W3CDTF">2011-10-10T12:45:39Z</dcterms:created>
  <dcterms:modified xsi:type="dcterms:W3CDTF">2011-10-13T18:50:36Z</dcterms:modified>
</cp:coreProperties>
</file>